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8/31/2024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27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37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8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01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37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14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10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6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0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de/photo/1371010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834565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Turismo San Francisco, viajes, guía de San Francisco - 101viajes">
            <a:extLst>
              <a:ext uri="{FF2B5EF4-FFF2-40B4-BE49-F238E27FC236}">
                <a16:creationId xmlns:a16="http://schemas.microsoft.com/office/drawing/2014/main" id="{A4874909-8CB7-B391-9A6C-811D5EDDD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3" b="593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">
            <a:extLst>
              <a:ext uri="{FF2B5EF4-FFF2-40B4-BE49-F238E27FC236}">
                <a16:creationId xmlns:a16="http://schemas.microsoft.com/office/drawing/2014/main" id="{7D2808A8-88EA-594B-9B2E-FD41A1C7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2780" y="4238244"/>
            <a:ext cx="7334060" cy="2619754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035" name="Cross 1034">
            <a:extLst>
              <a:ext uri="{FF2B5EF4-FFF2-40B4-BE49-F238E27FC236}">
                <a16:creationId xmlns:a16="http://schemas.microsoft.com/office/drawing/2014/main" id="{7DBD7E48-E652-0E49-8812-18A94BA95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0AD14B-8FC7-206B-976C-140420FE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7384" y="4472847"/>
            <a:ext cx="6690950" cy="1453896"/>
          </a:xfrm>
        </p:spPr>
        <p:txBody>
          <a:bodyPr>
            <a:normAutofit/>
          </a:bodyPr>
          <a:lstStyle/>
          <a:p>
            <a:r>
              <a:rPr lang="es-ES" sz="7400" err="1"/>
              <a:t>Analisis</a:t>
            </a:r>
            <a:r>
              <a:rPr lang="es-ES" sz="7400"/>
              <a:t> de Datos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382E73-79EE-F086-02F1-FC2BBCC49C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7384" y="5960609"/>
            <a:ext cx="6690950" cy="457200"/>
          </a:xfrm>
        </p:spPr>
        <p:txBody>
          <a:bodyPr>
            <a:normAutofit/>
          </a:bodyPr>
          <a:lstStyle/>
          <a:p>
            <a:r>
              <a:rPr lang="es-ES" dirty="0"/>
              <a:t>Hoteles en San Francisco</a:t>
            </a:r>
          </a:p>
        </p:txBody>
      </p:sp>
    </p:spTree>
    <p:extLst>
      <p:ext uri="{BB962C8B-B14F-4D97-AF65-F5344CB8AC3E}">
        <p14:creationId xmlns:p14="http://schemas.microsoft.com/office/powerpoint/2010/main" val="22849398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8" name="Rectangle 8207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Beresford Arms, San Francisco (precios actualizados 2024)">
            <a:extLst>
              <a:ext uri="{FF2B5EF4-FFF2-40B4-BE49-F238E27FC236}">
                <a16:creationId xmlns:a16="http://schemas.microsoft.com/office/drawing/2014/main" id="{AC91D780-A5F6-BF3B-21E5-CC7D6D0B9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08"/>
          <a:stretch/>
        </p:blipFill>
        <p:spPr bwMode="auto"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eresford Arms, San Francisco (precios actualizados 2024)">
            <a:extLst>
              <a:ext uri="{FF2B5EF4-FFF2-40B4-BE49-F238E27FC236}">
                <a16:creationId xmlns:a16="http://schemas.microsoft.com/office/drawing/2014/main" id="{77EC8C17-6095-CC88-3BE7-F8D49C448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5" b="23215"/>
          <a:stretch/>
        </p:blipFill>
        <p:spPr bwMode="auto"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tel: fotografía de Beresford Arms Hotel &amp; Suites, San Francisco -  Tripadvisor">
            <a:extLst>
              <a:ext uri="{FF2B5EF4-FFF2-40B4-BE49-F238E27FC236}">
                <a16:creationId xmlns:a16="http://schemas.microsoft.com/office/drawing/2014/main" id="{4AE43797-FA4B-6B42-6326-C0530F869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9" r="14356"/>
          <a:stretch/>
        </p:blipFill>
        <p:spPr bwMode="auto"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EB94469-988D-E3AE-7752-ED89205EDAF2}"/>
              </a:ext>
            </a:extLst>
          </p:cNvPr>
          <p:cNvSpPr txBox="1"/>
          <p:nvPr/>
        </p:nvSpPr>
        <p:spPr>
          <a:xfrm>
            <a:off x="718457" y="859971"/>
            <a:ext cx="53775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chemeClr val="bg1"/>
                </a:solidFill>
                <a:highlight>
                  <a:srgbClr val="000000"/>
                </a:highlight>
              </a:rPr>
              <a:t>Hotel Beresford Arms, San Francisco</a:t>
            </a:r>
          </a:p>
        </p:txBody>
      </p:sp>
    </p:spTree>
    <p:extLst>
      <p:ext uri="{BB962C8B-B14F-4D97-AF65-F5344CB8AC3E}">
        <p14:creationId xmlns:p14="http://schemas.microsoft.com/office/powerpoint/2010/main" val="3277426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93D830-FC7A-8C21-5948-9493FBFB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192" y="1204721"/>
            <a:ext cx="4133647" cy="1446550"/>
          </a:xfrm>
        </p:spPr>
        <p:txBody>
          <a:bodyPr>
            <a:normAutofit/>
          </a:bodyPr>
          <a:lstStyle/>
          <a:p>
            <a:r>
              <a:rPr lang="es-ES" dirty="0"/>
              <a:t>Introducción: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2E88F9-ACBF-86B8-EF52-C9999427D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193" y="2691638"/>
            <a:ext cx="4133647" cy="31885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000"/>
              <a:t>Explicaremos y entenderemos la distribución de precios, calificaciones y diversas características que nos ofrecen los hoteles seleccionados…</a:t>
            </a:r>
          </a:p>
          <a:p>
            <a:pPr>
              <a:lnSpc>
                <a:spcPct val="90000"/>
              </a:lnSpc>
            </a:pPr>
            <a:r>
              <a:rPr lang="es-ES" sz="2000"/>
              <a:t>Este análisis nos ayudará a tomar decisiones de inversión, saber cuáles son los hoteles más rentables por zonas, por precio…</a:t>
            </a:r>
          </a:p>
        </p:txBody>
      </p:sp>
      <p:pic>
        <p:nvPicPr>
          <p:cNvPr id="5" name="Imagen 4" descr="Vista de una ciudad&#10;&#10;Descripción generada automáticamente">
            <a:extLst>
              <a:ext uri="{FF2B5EF4-FFF2-40B4-BE49-F238E27FC236}">
                <a16:creationId xmlns:a16="http://schemas.microsoft.com/office/drawing/2014/main" id="{DA57CED5-2CB4-EB08-15C0-C1C26B8D6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142" r="13657"/>
          <a:stretch/>
        </p:blipFill>
        <p:spPr>
          <a:xfrm>
            <a:off x="20" y="10"/>
            <a:ext cx="6967738" cy="6857990"/>
          </a:xfrm>
          <a:prstGeom prst="rect">
            <a:avLst/>
          </a:prstGeom>
        </p:spPr>
      </p:pic>
      <p:sp>
        <p:nvSpPr>
          <p:cNvPr id="12" name="Cross 11">
            <a:extLst>
              <a:ext uri="{FF2B5EF4-FFF2-40B4-BE49-F238E27FC236}">
                <a16:creationId xmlns:a16="http://schemas.microsoft.com/office/drawing/2014/main" id="{A12C7CBA-A034-9548-BC45-D37C25C00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032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9ED22-D9F5-F848-A98A-7181D4EE7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65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F4A07-1A30-B130-DD07-01851B1B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5066001" cy="1446550"/>
          </a:xfrm>
        </p:spPr>
        <p:txBody>
          <a:bodyPr>
            <a:normAutofit/>
          </a:bodyPr>
          <a:lstStyle/>
          <a:p>
            <a:r>
              <a:rPr lang="es-ES"/>
              <a:t>Objetivos del Análisis de Datos: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B6C9BF-BD97-7D6A-7036-3F52E244F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691638"/>
            <a:ext cx="5066001" cy="31885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200"/>
              <a:t>Analizar la distribución de Precios de los hoteles punteros en la ciudad de San Francisco.</a:t>
            </a:r>
          </a:p>
          <a:p>
            <a:pPr>
              <a:lnSpc>
                <a:spcPct val="90000"/>
              </a:lnSpc>
            </a:pPr>
            <a:r>
              <a:rPr lang="es-ES" sz="2200"/>
              <a:t>Evaluar las calificaciones de los hoteles por ubicación y tipo de habitación.</a:t>
            </a:r>
          </a:p>
          <a:p>
            <a:pPr>
              <a:lnSpc>
                <a:spcPct val="90000"/>
              </a:lnSpc>
            </a:pPr>
            <a:r>
              <a:rPr lang="es-ES" sz="2200"/>
              <a:t>Comparar precios y calificaciones para identificar tendencias y patrones.</a:t>
            </a:r>
          </a:p>
        </p:txBody>
      </p:sp>
      <p:pic>
        <p:nvPicPr>
          <p:cNvPr id="5" name="Imagen 4" descr="Bandera de color azul&#10;&#10;Descripción generada automáticamente">
            <a:extLst>
              <a:ext uri="{FF2B5EF4-FFF2-40B4-BE49-F238E27FC236}">
                <a16:creationId xmlns:a16="http://schemas.microsoft.com/office/drawing/2014/main" id="{A4EA767F-3CEA-17C7-6104-F2811EEEF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849" r="1" b="4381"/>
          <a:stretch/>
        </p:blipFill>
        <p:spPr>
          <a:xfrm>
            <a:off x="6163734" y="1096772"/>
            <a:ext cx="5571066" cy="5761228"/>
          </a:xfrm>
          <a:prstGeom prst="rect">
            <a:avLst/>
          </a:prstGeom>
        </p:spPr>
      </p:pic>
      <p:sp>
        <p:nvSpPr>
          <p:cNvPr id="17" name="Cross 11">
            <a:extLst>
              <a:ext uri="{FF2B5EF4-FFF2-40B4-BE49-F238E27FC236}">
                <a16:creationId xmlns:a16="http://schemas.microsoft.com/office/drawing/2014/main" id="{A27CA9A8-2E1B-1E43-B7A6-45B44037C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19990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32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an Francisco | EF Idiomas en el Extranjero | EF Global Site (Español)">
            <a:extLst>
              <a:ext uri="{FF2B5EF4-FFF2-40B4-BE49-F238E27FC236}">
                <a16:creationId xmlns:a16="http://schemas.microsoft.com/office/drawing/2014/main" id="{C7242309-858E-F0EF-1DDE-82AE7C9CE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Gráfico, Gráfico de barras, Histograma&#10;&#10;Descripción generada automáticamente">
            <a:extLst>
              <a:ext uri="{FF2B5EF4-FFF2-40B4-BE49-F238E27FC236}">
                <a16:creationId xmlns:a16="http://schemas.microsoft.com/office/drawing/2014/main" id="{2E39DE21-4EAA-D0B2-A756-1C82E34C0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85" y="585107"/>
            <a:ext cx="10237519" cy="563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054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38 lugares QUE VISITAR en San Francisco 2024 + MAPA">
            <a:extLst>
              <a:ext uri="{FF2B5EF4-FFF2-40B4-BE49-F238E27FC236}">
                <a16:creationId xmlns:a16="http://schemas.microsoft.com/office/drawing/2014/main" id="{F97D63D1-B333-FC69-9E25-11F83C72C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481ABFA-674D-C702-D120-E1FA9CE16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Distribución de Precios de Hoteles: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360E81-759F-C619-1101-78B72FCDA4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s-ES" dirty="0">
                <a:solidFill>
                  <a:schemeClr val="bg1"/>
                </a:solidFill>
                <a:highlight>
                  <a:srgbClr val="000000"/>
                </a:highlight>
              </a:rPr>
              <a:t>Este gráfico muestra cómo se distribuyen los precios de los hoteles en San Francisco. Cada columna representa un rango de precios (si los datos están agrupados en intervalos) o un precio específico. La altura de cada columna indica cuántos hoteles tienen precios en ese rango o precio específico.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842E28-A77A-090C-3E0B-85C5355742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s-ES" dirty="0"/>
              <a:t>Con esto identificamos qué rangos de precios son más comunes y cuáles son menos frecuentes.</a:t>
            </a:r>
          </a:p>
          <a:p>
            <a:r>
              <a:rPr lang="es-ES" dirty="0"/>
              <a:t>Comparamos la densidad de hoteles en diferentes rangos de precio.</a:t>
            </a:r>
          </a:p>
        </p:txBody>
      </p:sp>
    </p:spTree>
    <p:extLst>
      <p:ext uri="{BB962C8B-B14F-4D97-AF65-F5344CB8AC3E}">
        <p14:creationId xmlns:p14="http://schemas.microsoft.com/office/powerpoint/2010/main" val="3446090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Rectangle 4102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8" name="Cross 4104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9" name="Rectangle 4106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20" name="Rectangle 410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8AFE08-4F14-E273-2AB6-26B4AE8D9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4114799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Ubicacion, Precio y Calificacion de los hotels: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974E46-8F6F-127A-C9D8-DFB63DEB4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50" y="2691638"/>
            <a:ext cx="4114799" cy="318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Descripción: Muestra cuántos hoteles hay en cada ubicación en San Francisco.</a:t>
            </a:r>
          </a:p>
          <a:p>
            <a:r>
              <a:rPr lang="en-US" sz="2200"/>
              <a:t>Muestra las ubicaciones más populares de los hoteles.</a:t>
            </a:r>
          </a:p>
          <a:p>
            <a:r>
              <a:rPr lang="en-US" sz="2200"/>
              <a:t>Compara la densidad de hoteles entre diferentes areas de la ciudad.</a:t>
            </a:r>
          </a:p>
        </p:txBody>
      </p:sp>
      <p:pic>
        <p:nvPicPr>
          <p:cNvPr id="4098" name="Picture 2" descr="La guía completa para viajar a San Francisco, California - Vacaciones en  América">
            <a:extLst>
              <a:ext uri="{FF2B5EF4-FFF2-40B4-BE49-F238E27FC236}">
                <a16:creationId xmlns:a16="http://schemas.microsoft.com/office/drawing/2014/main" id="{1319276B-E072-7229-C35E-BFF36B16C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1" r="-2" b="38969"/>
          <a:stretch/>
        </p:blipFill>
        <p:spPr bwMode="auto">
          <a:xfrm>
            <a:off x="5224240" y="10"/>
            <a:ext cx="6967758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Marcador de contenido 5" descr="Mapa&#10;&#10;Descripción generada automáticamente">
            <a:extLst>
              <a:ext uri="{FF2B5EF4-FFF2-40B4-BE49-F238E27FC236}">
                <a16:creationId xmlns:a16="http://schemas.microsoft.com/office/drawing/2014/main" id="{48EBEE5B-5F14-2379-9A2F-4C4ADC6E51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" r="-2" b="19123"/>
          <a:stretch/>
        </p:blipFill>
        <p:spPr>
          <a:xfrm>
            <a:off x="5224246" y="3429000"/>
            <a:ext cx="6967757" cy="3429001"/>
          </a:xfrm>
          <a:prstGeom prst="rect">
            <a:avLst/>
          </a:prstGeom>
        </p:spPr>
      </p:pic>
      <p:sp>
        <p:nvSpPr>
          <p:cNvPr id="4121" name="Cross 4110">
            <a:extLst>
              <a:ext uri="{FF2B5EF4-FFF2-40B4-BE49-F238E27FC236}">
                <a16:creationId xmlns:a16="http://schemas.microsoft.com/office/drawing/2014/main" id="{EAB1217A-7C36-3A41-8536-BC68C452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0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2" name="Rectangle 4112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56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an Francisco fue elegida como la mejor ciudad para vivir en el mundo -  Infobae">
            <a:extLst>
              <a:ext uri="{FF2B5EF4-FFF2-40B4-BE49-F238E27FC236}">
                <a16:creationId xmlns:a16="http://schemas.microsoft.com/office/drawing/2014/main" id="{C4165B94-AF8E-4C1C-C80A-BA93B9F2F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20099"/>
            <a:ext cx="12192000" cy="809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B0E91C01-06D9-1F46-DF04-313FBEE51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86" y="794658"/>
            <a:ext cx="8944383" cy="532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0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9" name="Rectangle 615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6B35562-87F9-A25A-B094-7FB57DE9E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192" y="1204721"/>
            <a:ext cx="4133647" cy="14465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100"/>
              <a:t>Promedio de Precios y Calificación por Tipo de Habitación: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99827D-9CC9-F3B0-30B6-DE8E67AFC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193" y="2691638"/>
            <a:ext cx="4133647" cy="31885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000"/>
              <a:t>Con esto sabremos qué tipo de habitaciones tienden a tener precios más altos o más bajos.</a:t>
            </a:r>
          </a:p>
          <a:p>
            <a:pPr>
              <a:lnSpc>
                <a:spcPct val="90000"/>
              </a:lnSpc>
            </a:pPr>
            <a:r>
              <a:rPr lang="es-ES" sz="2000"/>
              <a:t>También sabremos que hoteles tienen mejor calificación por sus tipos de habitaciones.</a:t>
            </a:r>
          </a:p>
          <a:p>
            <a:pPr>
              <a:lnSpc>
                <a:spcPct val="90000"/>
              </a:lnSpc>
            </a:pPr>
            <a:r>
              <a:rPr lang="es-ES" sz="2000"/>
              <a:t>Conocer las diferencias de precios que existen debido al tipo de habitación.</a:t>
            </a:r>
          </a:p>
        </p:txBody>
      </p:sp>
      <p:pic>
        <p:nvPicPr>
          <p:cNvPr id="6146" name="Picture 2" descr="InterContinental San Francisco | Hotel de lujo en el centro de San Francisco">
            <a:extLst>
              <a:ext uri="{FF2B5EF4-FFF2-40B4-BE49-F238E27FC236}">
                <a16:creationId xmlns:a16="http://schemas.microsoft.com/office/drawing/2014/main" id="{58FD91C9-A3E6-A043-9F78-C103E9832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50"/>
          <a:stretch/>
        </p:blipFill>
        <p:spPr bwMode="auto">
          <a:xfrm>
            <a:off x="20" y="10"/>
            <a:ext cx="696773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0" name="Cross 6152">
            <a:extLst>
              <a:ext uri="{FF2B5EF4-FFF2-40B4-BE49-F238E27FC236}">
                <a16:creationId xmlns:a16="http://schemas.microsoft.com/office/drawing/2014/main" id="{A12C7CBA-A034-9548-BC45-D37C25C00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032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1" name="Rectangle 6154">
            <a:extLst>
              <a:ext uri="{FF2B5EF4-FFF2-40B4-BE49-F238E27FC236}">
                <a16:creationId xmlns:a16="http://schemas.microsoft.com/office/drawing/2014/main" id="{5449ED22-D9F5-F848-A98A-7181D4EE7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28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7" name="Rectangle 7174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8" name="Cross 7176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9" name="Rectangle 7178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00" name="Rectangle 718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ACA8593-04FB-73F4-E3F8-C8F526886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192" y="1204721"/>
            <a:ext cx="4133647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Número de Reseñas por Calificación: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52EDA5-31B0-819B-ED3C-BBD235A92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193" y="2691638"/>
            <a:ext cx="4133647" cy="318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Sabremos que calificaciones son más comunes entre los hoteles.</a:t>
            </a:r>
          </a:p>
          <a:p>
            <a:r>
              <a:rPr lang="en-US"/>
              <a:t>Compararemos la frecuencia de cada nivel de calificación.</a:t>
            </a:r>
          </a:p>
        </p:txBody>
      </p:sp>
      <p:pic>
        <p:nvPicPr>
          <p:cNvPr id="6" name="Marcador de contenido 5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D672C418-3166-EA8F-C25C-873F88B3AA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5" r="-2" b="-2"/>
          <a:stretch/>
        </p:blipFill>
        <p:spPr>
          <a:xfrm>
            <a:off x="-3" y="10"/>
            <a:ext cx="6967758" cy="3428990"/>
          </a:xfrm>
          <a:prstGeom prst="rect">
            <a:avLst/>
          </a:prstGeom>
        </p:spPr>
      </p:pic>
      <p:pic>
        <p:nvPicPr>
          <p:cNvPr id="7170" name="Picture 2" descr="CITY TOUR EN SAN FRANCISCO – Americanreceptive">
            <a:extLst>
              <a:ext uri="{FF2B5EF4-FFF2-40B4-BE49-F238E27FC236}">
                <a16:creationId xmlns:a16="http://schemas.microsoft.com/office/drawing/2014/main" id="{064722CA-7179-A0F7-647A-1934B4C45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4" r="-2" b="-2"/>
          <a:stretch/>
        </p:blipFill>
        <p:spPr bwMode="auto">
          <a:xfrm>
            <a:off x="3" y="3429000"/>
            <a:ext cx="6967757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01" name="Cross 7182">
            <a:extLst>
              <a:ext uri="{FF2B5EF4-FFF2-40B4-BE49-F238E27FC236}">
                <a16:creationId xmlns:a16="http://schemas.microsoft.com/office/drawing/2014/main" id="{A12C7CBA-A034-9548-BC45-D37C25C00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032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02" name="Rectangle 7184">
            <a:extLst>
              <a:ext uri="{FF2B5EF4-FFF2-40B4-BE49-F238E27FC236}">
                <a16:creationId xmlns:a16="http://schemas.microsoft.com/office/drawing/2014/main" id="{5449ED22-D9F5-F848-A98A-7181D4EE7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88230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0F3F3"/>
      </a:lt2>
      <a:accent1>
        <a:srgbClr val="C34D5F"/>
      </a:accent1>
      <a:accent2>
        <a:srgbClr val="B13B7F"/>
      </a:accent2>
      <a:accent3>
        <a:srgbClr val="C34DC2"/>
      </a:accent3>
      <a:accent4>
        <a:srgbClr val="813BB1"/>
      </a:accent4>
      <a:accent5>
        <a:srgbClr val="614DC3"/>
      </a:accent5>
      <a:accent6>
        <a:srgbClr val="3B57B1"/>
      </a:accent6>
      <a:hlink>
        <a:srgbClr val="7C55C6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309</Words>
  <Application>Microsoft Office PowerPoint</Application>
  <PresentationFormat>Panorámica</PresentationFormat>
  <Paragraphs>25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Avenir Next</vt:lpstr>
      <vt:lpstr>Seaford Display</vt:lpstr>
      <vt:lpstr>System Font Regular</vt:lpstr>
      <vt:lpstr>Tenorite</vt:lpstr>
      <vt:lpstr>MadridVTI</vt:lpstr>
      <vt:lpstr>Analisis de Datos</vt:lpstr>
      <vt:lpstr>Introducción:</vt:lpstr>
      <vt:lpstr>Objetivos del Análisis de Datos:</vt:lpstr>
      <vt:lpstr>Presentación de PowerPoint</vt:lpstr>
      <vt:lpstr>Distribución de Precios de Hoteles:</vt:lpstr>
      <vt:lpstr>Ubicacion, Precio y Calificacion de los hotels:</vt:lpstr>
      <vt:lpstr>Presentación de PowerPoint</vt:lpstr>
      <vt:lpstr>Promedio de Precios y Calificación por Tipo de Habitación:</vt:lpstr>
      <vt:lpstr>Número de Reseñas por Calificación: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Alvaro Moreno</dc:creator>
  <cp:lastModifiedBy>Alvaro Moreno</cp:lastModifiedBy>
  <cp:revision>4</cp:revision>
  <dcterms:created xsi:type="dcterms:W3CDTF">2024-08-31T09:28:22Z</dcterms:created>
  <dcterms:modified xsi:type="dcterms:W3CDTF">2024-08-31T10:35:44Z</dcterms:modified>
</cp:coreProperties>
</file>

<file path=docProps/thumbnail.jpeg>
</file>